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sldIdLst>
    <p:sldId id="257" r:id="rId2"/>
    <p:sldId id="262" r:id="rId3"/>
    <p:sldId id="266" r:id="rId4"/>
    <p:sldId id="267"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4" autoAdjust="0"/>
    <p:restoredTop sz="94714" autoAdjust="0"/>
  </p:normalViewPr>
  <p:slideViewPr>
    <p:cSldViewPr>
      <p:cViewPr varScale="1">
        <p:scale>
          <a:sx n="88" d="100"/>
          <a:sy n="88" d="100"/>
        </p:scale>
        <p:origin x="-105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98C66C00-FDBE-4159-82A5-68E9AD7E4FB4}" type="datetimeFigureOut">
              <a:rPr lang="en-US" smtClean="0"/>
              <a:pPr/>
              <a:t>9/1/2009</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351D1D3D-E580-43E7-8AF5-578CA5EAF94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C66C00-FDBE-4159-82A5-68E9AD7E4FB4}" type="datetimeFigureOut">
              <a:rPr lang="en-US" smtClean="0"/>
              <a:pPr/>
              <a:t>9/1/2009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1D1D3D-E580-43E7-8AF5-578CA5EAF94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C66C00-FDBE-4159-82A5-68E9AD7E4FB4}" type="datetimeFigureOut">
              <a:rPr lang="en-US" smtClean="0"/>
              <a:pPr/>
              <a:t>9/1/2009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1D1D3D-E580-43E7-8AF5-578CA5EAF94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98C66C00-FDBE-4159-82A5-68E9AD7E4FB4}" type="datetimeFigureOut">
              <a:rPr lang="en-US" smtClean="0"/>
              <a:pPr/>
              <a:t>9/1/2009</a:t>
            </a:fld>
            <a:endParaRPr lang="en-US"/>
          </a:p>
        </p:txBody>
      </p:sp>
      <p:sp>
        <p:nvSpPr>
          <p:cNvPr id="9" name="Slide Number Placeholder 8"/>
          <p:cNvSpPr>
            <a:spLocks noGrp="1"/>
          </p:cNvSpPr>
          <p:nvPr>
            <p:ph type="sldNum" sz="quarter" idx="15"/>
          </p:nvPr>
        </p:nvSpPr>
        <p:spPr/>
        <p:txBody>
          <a:bodyPr rtlCol="0"/>
          <a:lstStyle/>
          <a:p>
            <a:fld id="{351D1D3D-E580-43E7-8AF5-578CA5EAF941}"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8C66C00-FDBE-4159-82A5-68E9AD7E4FB4}" type="datetimeFigureOut">
              <a:rPr lang="en-US" smtClean="0"/>
              <a:pPr/>
              <a:t>9/1/2009</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351D1D3D-E580-43E7-8AF5-578CA5EAF94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8C66C00-FDBE-4159-82A5-68E9AD7E4FB4}" type="datetimeFigureOut">
              <a:rPr lang="en-US" smtClean="0"/>
              <a:pPr/>
              <a:t>9/1/2009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1D1D3D-E580-43E7-8AF5-578CA5EAF941}"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8C66C00-FDBE-4159-82A5-68E9AD7E4FB4}" type="datetimeFigureOut">
              <a:rPr lang="en-US" smtClean="0"/>
              <a:pPr/>
              <a:t>9/1/2009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1D1D3D-E580-43E7-8AF5-578CA5EAF941}"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98C66C00-FDBE-4159-82A5-68E9AD7E4FB4}" type="datetimeFigureOut">
              <a:rPr lang="en-US" smtClean="0"/>
              <a:pPr/>
              <a:t>9/1/2009</a:t>
            </a:fld>
            <a:endParaRPr lang="en-US"/>
          </a:p>
        </p:txBody>
      </p:sp>
      <p:sp>
        <p:nvSpPr>
          <p:cNvPr id="7" name="Slide Number Placeholder 6"/>
          <p:cNvSpPr>
            <a:spLocks noGrp="1"/>
          </p:cNvSpPr>
          <p:nvPr>
            <p:ph type="sldNum" sz="quarter" idx="11"/>
          </p:nvPr>
        </p:nvSpPr>
        <p:spPr/>
        <p:txBody>
          <a:bodyPr rtlCol="0"/>
          <a:lstStyle/>
          <a:p>
            <a:fld id="{351D1D3D-E580-43E7-8AF5-578CA5EAF941}"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C66C00-FDBE-4159-82A5-68E9AD7E4FB4}" type="datetimeFigureOut">
              <a:rPr lang="en-US" smtClean="0"/>
              <a:pPr/>
              <a:t>9/1/2009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1D1D3D-E580-43E7-8AF5-578CA5EAF94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98C66C00-FDBE-4159-82A5-68E9AD7E4FB4}" type="datetimeFigureOut">
              <a:rPr lang="en-US" smtClean="0"/>
              <a:pPr/>
              <a:t>9/1/2009</a:t>
            </a:fld>
            <a:endParaRPr lang="en-US"/>
          </a:p>
        </p:txBody>
      </p:sp>
      <p:sp>
        <p:nvSpPr>
          <p:cNvPr id="22" name="Slide Number Placeholder 21"/>
          <p:cNvSpPr>
            <a:spLocks noGrp="1"/>
          </p:cNvSpPr>
          <p:nvPr>
            <p:ph type="sldNum" sz="quarter" idx="15"/>
          </p:nvPr>
        </p:nvSpPr>
        <p:spPr/>
        <p:txBody>
          <a:bodyPr rtlCol="0"/>
          <a:lstStyle/>
          <a:p>
            <a:fld id="{351D1D3D-E580-43E7-8AF5-578CA5EAF941}"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8C66C00-FDBE-4159-82A5-68E9AD7E4FB4}" type="datetimeFigureOut">
              <a:rPr lang="en-US" smtClean="0"/>
              <a:pPr/>
              <a:t>9/1/2009</a:t>
            </a:fld>
            <a:endParaRPr lang="en-US"/>
          </a:p>
        </p:txBody>
      </p:sp>
      <p:sp>
        <p:nvSpPr>
          <p:cNvPr id="18" name="Slide Number Placeholder 17"/>
          <p:cNvSpPr>
            <a:spLocks noGrp="1"/>
          </p:cNvSpPr>
          <p:nvPr>
            <p:ph type="sldNum" sz="quarter" idx="11"/>
          </p:nvPr>
        </p:nvSpPr>
        <p:spPr/>
        <p:txBody>
          <a:bodyPr rtlCol="0"/>
          <a:lstStyle/>
          <a:p>
            <a:fld id="{351D1D3D-E580-43E7-8AF5-578CA5EAF941}"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8C66C00-FDBE-4159-82A5-68E9AD7E4FB4}" type="datetimeFigureOut">
              <a:rPr lang="en-US" smtClean="0"/>
              <a:pPr/>
              <a:t>9/1/2009</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51D1D3D-E580-43E7-8AF5-578CA5EAF94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mediamatters.org/research/200905260050" TargetMode="External"/><Relationship Id="rId2" Type="http://schemas.openxmlformats.org/officeDocument/2006/relationships/hyperlink" Target="http://rawstory.com/rawreplay/?p=354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sz="3200" dirty="0" smtClean="0"/>
              <a:t>Judge Sonia </a:t>
            </a:r>
            <a:r>
              <a:rPr lang="en-US" sz="3200" dirty="0" err="1" smtClean="0"/>
              <a:t>Sotomayor</a:t>
            </a:r>
            <a:endParaRPr lang="en-US" dirty="0"/>
          </a:p>
        </p:txBody>
      </p:sp>
      <p:sp>
        <p:nvSpPr>
          <p:cNvPr id="3" name="Content Placeholder 2"/>
          <p:cNvSpPr>
            <a:spLocks noGrp="1"/>
          </p:cNvSpPr>
          <p:nvPr>
            <p:ph sz="quarter" idx="1"/>
          </p:nvPr>
        </p:nvSpPr>
        <p:spPr>
          <a:xfrm>
            <a:off x="457200" y="1524000"/>
            <a:ext cx="8229600" cy="4602163"/>
          </a:xfrm>
        </p:spPr>
        <p:txBody>
          <a:bodyPr>
            <a:normAutofit/>
          </a:bodyPr>
          <a:lstStyle/>
          <a:p>
            <a:r>
              <a:rPr lang="en-US" sz="4000" dirty="0" smtClean="0"/>
              <a:t> Who is she?</a:t>
            </a:r>
            <a:r>
              <a:rPr lang="en-US" sz="4000" dirty="0"/>
              <a:t> </a:t>
            </a:r>
            <a:endParaRPr lang="en-US" sz="4000" dirty="0" smtClean="0"/>
          </a:p>
        </p:txBody>
      </p:sp>
      <p:pic>
        <p:nvPicPr>
          <p:cNvPr id="4" name="Picture 3" descr="sotomayor.jpg"/>
          <p:cNvPicPr>
            <a:picLocks noChangeAspect="1"/>
          </p:cNvPicPr>
          <p:nvPr/>
        </p:nvPicPr>
        <p:blipFill>
          <a:blip r:embed="rId2" cstate="print"/>
          <a:stretch>
            <a:fillRect/>
          </a:stretch>
        </p:blipFill>
        <p:spPr>
          <a:xfrm>
            <a:off x="4572000" y="1600200"/>
            <a:ext cx="1905000" cy="26670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t>A Quote from Judge Sonia </a:t>
            </a:r>
            <a:r>
              <a:rPr lang="en-US" sz="2400" b="1" dirty="0" err="1" smtClean="0"/>
              <a:t>Sotomayor's</a:t>
            </a:r>
            <a:r>
              <a:rPr lang="en-US" sz="2400" b="1" dirty="0" smtClean="0"/>
              <a:t> 2001 address to the 'Raising the Bar' symposium at the UC Berkeley School of Law</a:t>
            </a:r>
            <a:endParaRPr lang="en-US" sz="2400" dirty="0"/>
          </a:p>
        </p:txBody>
      </p:sp>
      <p:sp>
        <p:nvSpPr>
          <p:cNvPr id="3" name="Content Placeholder 2"/>
          <p:cNvSpPr>
            <a:spLocks noGrp="1"/>
          </p:cNvSpPr>
          <p:nvPr>
            <p:ph sz="quarter" idx="1"/>
          </p:nvPr>
        </p:nvSpPr>
        <p:spPr/>
        <p:txBody>
          <a:bodyPr>
            <a:normAutofit/>
          </a:bodyPr>
          <a:lstStyle/>
          <a:p>
            <a:r>
              <a:rPr lang="en-US" sz="3200" dirty="0" smtClean="0"/>
              <a:t>“ I would hope that a wise Latina woman with the richness of her experiences would more often than not reach a better conclusion than a white male…”</a:t>
            </a:r>
            <a:endParaRPr lang="en-US" sz="3200" dirty="0" smtClean="0">
              <a:solidFill>
                <a:schemeClr val="tx1">
                  <a:lumMod val="95000"/>
                  <a:lumOff val="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t>Judge Sonia </a:t>
            </a:r>
            <a:r>
              <a:rPr lang="en-US" sz="2400" b="1" dirty="0" err="1" smtClean="0"/>
              <a:t>Sotomayor's</a:t>
            </a:r>
            <a:r>
              <a:rPr lang="en-US" sz="2400" b="1" dirty="0" smtClean="0"/>
              <a:t> 2001 address to the 'Raising the Bar' symposium at the UC Berkeley School of Law  (IN CONTEXT)</a:t>
            </a:r>
            <a:endParaRPr lang="en-US" sz="2400" dirty="0"/>
          </a:p>
        </p:txBody>
      </p:sp>
      <p:sp>
        <p:nvSpPr>
          <p:cNvPr id="3" name="Content Placeholder 2"/>
          <p:cNvSpPr>
            <a:spLocks noGrp="1"/>
          </p:cNvSpPr>
          <p:nvPr>
            <p:ph sz="quarter" idx="1"/>
          </p:nvPr>
        </p:nvSpPr>
        <p:spPr/>
        <p:txBody>
          <a:bodyPr>
            <a:normAutofit/>
          </a:bodyPr>
          <a:lstStyle/>
          <a:p>
            <a:r>
              <a:rPr lang="en-US" sz="1400" dirty="0" smtClean="0"/>
              <a:t>Whether born from experience or inherent physiological or cultural differences, a possibility I abhor less or discount less than my colleague Judge </a:t>
            </a:r>
            <a:r>
              <a:rPr lang="en-US" sz="1400" dirty="0" err="1" smtClean="0"/>
              <a:t>Cedarbaum</a:t>
            </a:r>
            <a:r>
              <a:rPr lang="en-US" sz="1400" dirty="0" smtClean="0"/>
              <a:t>, our gender and national origins may and will make a difference in our judging. Justice O'Connor has often been cited as saying that a wise old man and wise old woman will reach the same conclusion in deciding cases. I am not so sure Justice O'Connor is the author of that line since Professor </a:t>
            </a:r>
            <a:r>
              <a:rPr lang="en-US" sz="1400" dirty="0" err="1" smtClean="0"/>
              <a:t>Resnik</a:t>
            </a:r>
            <a:r>
              <a:rPr lang="en-US" sz="1400" dirty="0" smtClean="0"/>
              <a:t> attributes that line to Supreme Court Justice Coyle. I am also not so sure that I agree with the statement. First, as Professor Martha Minnow has noted, there can never be a universal definition of wise. Second, </a:t>
            </a:r>
            <a:r>
              <a:rPr lang="en-US" sz="1400" b="1" dirty="0" smtClean="0"/>
              <a:t>I would hope that a wise Latina woman with the richness of her experiences would more often than not reach a better conclusion than a white male who hasn't lived that life.</a:t>
            </a:r>
          </a:p>
          <a:p>
            <a:r>
              <a:rPr lang="en-US" sz="1400" dirty="0" smtClean="0"/>
              <a:t>Let us not forget that wise men like Oliver Wendell Holmes and Justice Cardozo voted on cases which upheld both sex and race discrimination in our society. Until 1972, no Supreme Court case ever upheld the claim of a woman in a gender discrimination case. I, like Professor Carter, believe that we should not be so myopic as to believe that others of different experiences or backgrounds are incapable of understanding the values and needs of people from a different group. Many are so capable. As Judge </a:t>
            </a:r>
            <a:r>
              <a:rPr lang="en-US" sz="1400" dirty="0" err="1" smtClean="0"/>
              <a:t>Cedarbaum</a:t>
            </a:r>
            <a:r>
              <a:rPr lang="en-US" sz="1400" dirty="0" smtClean="0"/>
              <a:t> pointed out to me, nine white men on the Supreme Court in the past have done so on many occasions and on many issues including </a:t>
            </a:r>
            <a:r>
              <a:rPr lang="en-US" sz="1400" i="1" dirty="0" smtClean="0"/>
              <a:t>Brown</a:t>
            </a:r>
            <a:r>
              <a:rPr lang="en-US" sz="1400" dirty="0" smtClean="0"/>
              <a:t>.</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coverage</a:t>
            </a:r>
            <a:endParaRPr lang="en-US" dirty="0"/>
          </a:p>
        </p:txBody>
      </p:sp>
      <p:sp>
        <p:nvSpPr>
          <p:cNvPr id="3" name="Content Placeholder 2"/>
          <p:cNvSpPr>
            <a:spLocks noGrp="1"/>
          </p:cNvSpPr>
          <p:nvPr>
            <p:ph sz="quarter" idx="1"/>
          </p:nvPr>
        </p:nvSpPr>
        <p:spPr/>
        <p:txBody>
          <a:bodyPr/>
          <a:lstStyle/>
          <a:p>
            <a:r>
              <a:rPr lang="en-US" dirty="0" smtClean="0">
                <a:hlinkClick r:id="rId2"/>
              </a:rPr>
              <a:t>http://rawstory.com/rawreplay/?</a:t>
            </a:r>
            <a:r>
              <a:rPr lang="en-US" dirty="0" smtClean="0">
                <a:hlinkClick r:id="rId2"/>
              </a:rPr>
              <a:t>p=3544</a:t>
            </a:r>
            <a:endParaRPr lang="en-US" dirty="0" smtClean="0"/>
          </a:p>
          <a:p>
            <a:r>
              <a:rPr lang="en-US" dirty="0" smtClean="0">
                <a:hlinkClick r:id="rId3"/>
              </a:rPr>
              <a:t>http://</a:t>
            </a:r>
            <a:r>
              <a:rPr lang="en-US" dirty="0" smtClean="0">
                <a:hlinkClick r:id="rId3"/>
              </a:rPr>
              <a:t>mediamatters.org/research/200905260050</a:t>
            </a:r>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121</TotalTime>
  <Words>373</Words>
  <Application>Microsoft Office PowerPoint</Application>
  <PresentationFormat>On-screen Show (4:3)</PresentationFormat>
  <Paragraphs>10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Oriel</vt:lpstr>
      <vt:lpstr>Judge Sonia Sotomayor</vt:lpstr>
      <vt:lpstr>A Quote from Judge Sonia Sotomayor's 2001 address to the 'Raising the Bar' symposium at the UC Berkeley School of Law</vt:lpstr>
      <vt:lpstr>Judge Sonia Sotomayor's 2001 address to the 'Raising the Bar' symposium at the UC Berkeley School of Law  (IN CONTEXT)</vt:lpstr>
      <vt:lpstr>Media coverage</vt:lpstr>
    </vt:vector>
  </TitlesOfParts>
  <Company>Berkeley Preparatory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the Media &amp;  The Dissemination of Information</dc:title>
  <dc:creator>Berkeley User</dc:creator>
  <cp:lastModifiedBy>Berkeley User</cp:lastModifiedBy>
  <cp:revision>7</cp:revision>
  <dcterms:created xsi:type="dcterms:W3CDTF">2009-08-30T14:39:53Z</dcterms:created>
  <dcterms:modified xsi:type="dcterms:W3CDTF">2009-09-01T18:09:06Z</dcterms:modified>
</cp:coreProperties>
</file>